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YAN KUMAR" initials="AK" lastIdx="1" clrIdx="0">
    <p:extLst>
      <p:ext uri="{19B8F6BF-5375-455C-9EA6-DF929625EA0E}">
        <p15:presenceInfo xmlns:p15="http://schemas.microsoft.com/office/powerpoint/2012/main" userId="25796b7dfb40f2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5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BD4ED-495C-4C0F-9F45-833B6DFF59B6}" type="datetimeFigureOut">
              <a:rPr lang="en-IN" smtClean="0"/>
              <a:t>27-08-2024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815F8-D343-4FBD-A9D6-60D3E5AAA6F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50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BED2-1371-4259-9151-BF2317FB5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CF76C-0F51-42C1-880E-31E8FCC2A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4405-1199-4CA0-9ED3-68920FAD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01E11-258F-43A4-825B-C1FB2FA3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1FFC6-C952-4713-9650-DDEAE3E1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585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972A-2FE6-48BB-896C-AB136557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53AE2-E86F-4653-BF0B-46CA5B757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ACDA4-D317-48E4-AB65-EBA4B39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D4A26-2FFB-41EB-BAE0-3DB2D231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4A327-2054-4AB3-AE16-B21D36FA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439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801582-AC97-4F1A-BB30-2C2E65E03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CDB87-CB9C-4FBC-8863-25A05E37F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EE21-F94D-4A70-9101-152603F6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00FA2-C4C9-4F9E-AF2E-AC5F5A82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D5F9A-77FC-409A-9947-6D3980FF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028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AC831-830E-4E81-B8E2-BEBF222F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0EEDA-FBC4-4C5F-ACC7-566AC64E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49499-7AA2-4373-A338-8A3EF57E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BB87C-B92A-40B1-8619-4958F390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97653-FA04-46A3-9357-063E7EB4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249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2069-8853-40E6-8250-42E2DEF6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D7682-2BD6-4052-BD31-E5D40832F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824D3-5F72-448D-AACD-D94E158B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96F27-808D-486D-9DF7-F33ABC6A9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9B619-1194-4D38-A25F-1884B52A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6154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E41E-AFED-4427-9966-9B4D38B0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9B8A-1EDE-4571-8EDC-F003E1E2E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FACB4-0714-407D-8297-25F7CE968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63B62-77AA-4702-BCC9-E6D9C775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92E54-7D2D-48A6-AD60-8FFE0D74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044C5-0E2C-42A6-94B3-164CCCFF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20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9D6-EC6A-4C33-8165-2EDC8803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63CCD-E149-47E5-B634-461FC030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1F309-5B45-471C-B3FB-ED11CA590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95862-A679-40B9-921D-D1250D6CE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AD6A0-6295-492A-8A57-7E4C4D729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B253DA-4379-4B6A-83ED-4C1C7003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39CA6-5E7F-4AFC-AAD0-4A85B58F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DD3589-2353-457F-BA3B-1F849FFD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142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3E2C-AFD1-4AFE-9782-6C0F3D3E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F39B8-A712-481B-A366-D95817CD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FC6B8-FF7B-4D76-A51A-3D32C165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5C202-BE2F-488A-959C-646415EC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7224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374D34-0F3C-45FD-8804-6B1A8EEE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A6949-25A4-4173-9457-8E4418E4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1B1BF-CD3C-4017-AE75-90484268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88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2247-E5AD-4A52-877E-454FA2E58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3F97-69BF-4B2E-8194-6D8E4DD08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7D804-60C6-4993-BF20-F0E6CE6AB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190F2-BBB5-49D4-985E-56FF2984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4DFB4-8A95-4EF1-B9E8-A25AF93B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9DDA6-C541-4795-9383-8A4A904B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240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5F94-EDBD-43D2-8CDE-7B84E1B75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A3B55-DF1F-4034-9977-1D54C53E1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8323B-58F3-4698-91DC-060C64507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396E-1F9F-456A-8E3E-195F6629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3A777-3E49-494A-AD04-F99138F7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679E4-3618-401C-8FAA-0210247A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644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609B1D-12B2-4FDA-94BF-D74380BD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5331-0DD0-4FF7-BC0A-B7ADDF1FB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204B0-BA2A-46A4-854F-633F260226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2B16A-225F-407D-B447-58384FA13239}" type="datetimeFigureOut">
              <a:rPr lang="en-IN" smtClean="0"/>
              <a:t>26-08-2024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40712-C5E9-40F6-825B-EB2501E2F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F6F9-1A2E-4B79-8A07-9A1F1B0BA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4805C-EEE9-4688-8594-6D6B0CCA7D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389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Machine learning in industry - ATRIA Innovation">
            <a:extLst>
              <a:ext uri="{FF2B5EF4-FFF2-40B4-BE49-F238E27FC236}">
                <a16:creationId xmlns:a16="http://schemas.microsoft.com/office/drawing/2014/main" id="{26A6FBF3-7BE4-4BE8-A465-7D0AA206CB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-428625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DFDA1-AA2D-4513-8FF9-FCECFFEF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328737"/>
            <a:ext cx="5543550" cy="4200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B6886E-283A-4A2B-BE4A-29392329A4D8}"/>
              </a:ext>
            </a:extLst>
          </p:cNvPr>
          <p:cNvSpPr txBox="1"/>
          <p:nvPr/>
        </p:nvSpPr>
        <p:spPr>
          <a:xfrm>
            <a:off x="400050" y="2305614"/>
            <a:ext cx="51434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Loan Status Eligibility Prediction Using Machine Learning</a:t>
            </a:r>
          </a:p>
          <a:p>
            <a:pPr marL="457200" indent="-457200">
              <a:buFontTx/>
              <a:buChar char="-"/>
            </a:pPr>
            <a:r>
              <a:rPr lang="en-IN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RISHI RAJ</a:t>
            </a:r>
          </a:p>
          <a:p>
            <a:r>
              <a:rPr lang="en-IN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(Analyst Task Report)</a:t>
            </a:r>
          </a:p>
        </p:txBody>
      </p:sp>
    </p:spTree>
    <p:extLst>
      <p:ext uri="{BB962C8B-B14F-4D97-AF65-F5344CB8AC3E}">
        <p14:creationId xmlns:p14="http://schemas.microsoft.com/office/powerpoint/2010/main" val="272284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8C185-6507-497D-8102-E57E2573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879336"/>
            <a:ext cx="5629275" cy="2892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50226-7479-4E45-9343-219DDE26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3771899"/>
            <a:ext cx="5629275" cy="2914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D7B997-20AB-440E-945E-579A314BC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95400"/>
            <a:ext cx="6000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6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D9089-4BF0-4478-B7C4-C59A173DE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79336"/>
            <a:ext cx="5876925" cy="4283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1074F-CFA8-47B4-94CA-182F6340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47875"/>
            <a:ext cx="60293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6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F52FA-F397-4420-85CD-829C2C40C9C1}"/>
              </a:ext>
            </a:extLst>
          </p:cNvPr>
          <p:cNvSpPr txBox="1"/>
          <p:nvPr/>
        </p:nvSpPr>
        <p:spPr>
          <a:xfrm>
            <a:off x="150019" y="1839932"/>
            <a:ext cx="6286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Loan_ID : Unique Loan ID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Dependents : Number of dependents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Education : Applicant Education (Graduate/ Under Graduate)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Self_Employed : Self employed (Y/N)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ApplicantIncome : Applicant income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LoanAmount : Loan amount in thousands of dollars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 Loan_Amount_Term : Term of loan in months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Cibil_Score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Cibil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Score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Residential_Assets_Value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Value Of Residential Assets 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Commercial_Assets_Value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Value Of Commercial Assets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Luxury_Assets_Value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Value Of Luxury Assets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Bank_Asset_Value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Value Of Bank Assets 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 Loan_Status: Loan approved (Y/N) this is the target variable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6B50A-744D-465E-93BF-755D3808C6C5}"/>
              </a:ext>
            </a:extLst>
          </p:cNvPr>
          <p:cNvSpPr txBox="1"/>
          <p:nvPr/>
        </p:nvSpPr>
        <p:spPr>
          <a:xfrm>
            <a:off x="152400" y="238125"/>
            <a:ext cx="4657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Column Details</a:t>
            </a:r>
          </a:p>
          <a:p>
            <a:r>
              <a:rPr lang="en-IN" sz="4000" dirty="0">
                <a:latin typeface="Arial Black" panose="020B0A04020102020204" pitchFamily="34" charset="0"/>
              </a:rPr>
              <a:t>For CIBIL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0144F-94B3-4570-8EA2-C3AA134FC2E8}"/>
              </a:ext>
            </a:extLst>
          </p:cNvPr>
          <p:cNvSpPr txBox="1"/>
          <p:nvPr/>
        </p:nvSpPr>
        <p:spPr>
          <a:xfrm>
            <a:off x="6362700" y="268902"/>
            <a:ext cx="5210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About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DF43A-1D17-4D66-BFFA-0D8CA02E9AEF}"/>
              </a:ext>
            </a:extLst>
          </p:cNvPr>
          <p:cNvSpPr txBox="1"/>
          <p:nvPr/>
        </p:nvSpPr>
        <p:spPr>
          <a:xfrm>
            <a:off x="10201275" y="2009775"/>
            <a:ext cx="1647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Consolas" panose="020B0609020204030204" pitchFamily="49" charset="0"/>
              </a:rPr>
              <a:t>data.info()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D7DDC4-A5E2-4850-9243-80724DD28F04}"/>
              </a:ext>
            </a:extLst>
          </p:cNvPr>
          <p:cNvCxnSpPr>
            <a:cxnSpLocks/>
          </p:cNvCxnSpPr>
          <p:nvPr/>
        </p:nvCxnSpPr>
        <p:spPr>
          <a:xfrm flipH="1">
            <a:off x="9885334" y="2390775"/>
            <a:ext cx="687416" cy="4484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917596-EFF2-4DEF-BC0E-B55F7BCC7604}"/>
              </a:ext>
            </a:extLst>
          </p:cNvPr>
          <p:cNvSpPr txBox="1"/>
          <p:nvPr/>
        </p:nvSpPr>
        <p:spPr>
          <a:xfrm>
            <a:off x="6947297" y="5204906"/>
            <a:ext cx="1647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Consolas" panose="020B0609020204030204" pitchFamily="49" charset="0"/>
              </a:rPr>
              <a:t>data.dtypes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CDB9AF-5789-4368-B3B3-8E6FFE644D6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595122" y="5389572"/>
            <a:ext cx="777053" cy="66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146D72-359D-488C-A7ED-157F5CEB4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99" y="4253212"/>
            <a:ext cx="2689281" cy="2471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236FB-F8C6-48F5-897D-5C7A11F3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62072"/>
            <a:ext cx="3713134" cy="30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7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8228B-EC50-4428-B0A9-44D0358A2DA9}"/>
              </a:ext>
            </a:extLst>
          </p:cNvPr>
          <p:cNvSpPr txBox="1"/>
          <p:nvPr/>
        </p:nvSpPr>
        <p:spPr>
          <a:xfrm>
            <a:off x="257175" y="123825"/>
            <a:ext cx="704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Read Data and Analyse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652BE-ACCB-4660-93FA-455198AD2BCB}"/>
              </a:ext>
            </a:extLst>
          </p:cNvPr>
          <p:cNvSpPr txBox="1"/>
          <p:nvPr/>
        </p:nvSpPr>
        <p:spPr>
          <a:xfrm>
            <a:off x="5838824" y="62579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of Dataset Fields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435DD-A4CC-41F1-BE07-729D94CF035A}"/>
              </a:ext>
            </a:extLst>
          </p:cNvPr>
          <p:cNvSpPr txBox="1"/>
          <p:nvPr/>
        </p:nvSpPr>
        <p:spPr>
          <a:xfrm>
            <a:off x="809625" y="6069071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Info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BD1F40-F62A-4293-9ADC-35FE84DBB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861170"/>
            <a:ext cx="4362450" cy="5207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971BB-DA9A-4523-936F-BBFC2E9D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59" y="831711"/>
            <a:ext cx="7048499" cy="53500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9045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528067-5C72-47DA-82AE-11C50E4D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2562"/>
            <a:ext cx="5943600" cy="3952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B3118-1DA2-4D09-ADD8-C245A26B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25639"/>
            <a:ext cx="5829300" cy="2603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6A720-E307-4DC8-94A2-0E8CAA43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3429000"/>
            <a:ext cx="5829299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57A84-18FE-4850-8969-D0889A0F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3437"/>
            <a:ext cx="5838825" cy="286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4353C-C6FA-433D-844E-021E455FD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99" y="3695700"/>
            <a:ext cx="64674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1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6E0F9-04B6-4770-A0AB-FA198863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50"/>
            <a:ext cx="12192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69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B09B5-7D03-49BA-B794-33B8DD26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42964"/>
            <a:ext cx="5953124" cy="3433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4BBF2-AA6B-41BD-A416-F6DF524E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552701"/>
            <a:ext cx="60960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E65BF-3DEB-46FB-970E-EC61B5E10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9336"/>
            <a:ext cx="5791200" cy="3930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86DC2-462B-4562-959C-EFB8A84A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2700"/>
            <a:ext cx="6019799" cy="42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7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F9789-5479-4FE4-8C44-A5A84D1A42C8}"/>
              </a:ext>
            </a:extLst>
          </p:cNvPr>
          <p:cNvSpPr txBox="1"/>
          <p:nvPr/>
        </p:nvSpPr>
        <p:spPr>
          <a:xfrm>
            <a:off x="123824" y="171450"/>
            <a:ext cx="11610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Categorical Variables To Numeric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EB173-B163-460B-A727-9E662F74CD21}"/>
              </a:ext>
            </a:extLst>
          </p:cNvPr>
          <p:cNvSpPr txBox="1"/>
          <p:nvPr/>
        </p:nvSpPr>
        <p:spPr>
          <a:xfrm>
            <a:off x="123824" y="838200"/>
            <a:ext cx="6115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features refer to string data types and can be easily understood by human beings.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machines cannot interpret the categorical data directly. Therefore, the categorical data must be converted into numerical data for further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mapped categorical variables to numerical values for better processing by machine learning algorithms.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104F6-FF3E-4A39-A202-0405A446BA55}"/>
              </a:ext>
            </a:extLst>
          </p:cNvPr>
          <p:cNvSpPr txBox="1"/>
          <p:nvPr/>
        </p:nvSpPr>
        <p:spPr>
          <a:xfrm>
            <a:off x="6086475" y="3450549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Min-max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1146-F073-4A03-94B2-D146A83C005C}"/>
              </a:ext>
            </a:extLst>
          </p:cNvPr>
          <p:cNvSpPr txBox="1"/>
          <p:nvPr/>
        </p:nvSpPr>
        <p:spPr>
          <a:xfrm>
            <a:off x="6076950" y="3988476"/>
            <a:ext cx="6115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Min-max scaling, also known as normalization, is a technique commonly used in data preprocessing. It is used to transform numerical features into a specific range, typically between 0 and 1. However, machines cannot interpret the categorical data directly.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machine learning algorithms perform better when the input features are normalized. By scaling the features to a specific range, you can prevent any particular feature from dominating the learning process.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91825-D3D6-4367-B68C-1026BB551698}"/>
              </a:ext>
            </a:extLst>
          </p:cNvPr>
          <p:cNvSpPr/>
          <p:nvPr/>
        </p:nvSpPr>
        <p:spPr>
          <a:xfrm>
            <a:off x="8143875" y="1294152"/>
            <a:ext cx="3305175" cy="971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'Graduate': 1, 'Not Graduate’: 0</a:t>
            </a:r>
          </a:p>
          <a:p>
            <a:r>
              <a:rPr lang="en-US" dirty="0"/>
              <a:t> 'Yes': 1, ' No': 0 </a:t>
            </a:r>
          </a:p>
          <a:p>
            <a:r>
              <a:rPr lang="en-US" dirty="0"/>
              <a:t>'Approved': 1, 'Rejected': 0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63049-BC59-4AE0-86F1-012E22467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0" y="4193889"/>
            <a:ext cx="5353556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3767B5-CA03-4429-A2CF-41B15EAEC6AA}"/>
              </a:ext>
            </a:extLst>
          </p:cNvPr>
          <p:cNvSpPr txBox="1"/>
          <p:nvPr/>
        </p:nvSpPr>
        <p:spPr>
          <a:xfrm>
            <a:off x="238125" y="323850"/>
            <a:ext cx="5619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Problem Statement</a:t>
            </a:r>
          </a:p>
        </p:txBody>
      </p:sp>
      <p:pic>
        <p:nvPicPr>
          <p:cNvPr id="2050" name="Picture 2" descr="Common Mistakes to Avoid While Taking a Personal Loan -">
            <a:extLst>
              <a:ext uri="{FF2B5EF4-FFF2-40B4-BE49-F238E27FC236}">
                <a16:creationId xmlns:a16="http://schemas.microsoft.com/office/drawing/2014/main" id="{59691ACF-3AE8-4C31-A7DF-833AAB5E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326481"/>
            <a:ext cx="5543550" cy="22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338531-BD51-4F02-A223-578510D3DBCD}"/>
              </a:ext>
            </a:extLst>
          </p:cNvPr>
          <p:cNvSpPr txBox="1"/>
          <p:nvPr/>
        </p:nvSpPr>
        <p:spPr>
          <a:xfrm>
            <a:off x="6096000" y="1031736"/>
            <a:ext cx="58578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develop a machine learning model to predict loan approval status based on applicant details and financial information.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involves preprocessing the data, performing exploratory data analysis, engineering features, selecting and evaluating classification models, and optimizing hyperparameters.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deliverables include a detailed report of the entire process, the trained predictive model with performance metrics, and a deployable version of the model.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482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000AAB-FC2B-49CA-8F44-3BF4A50C986D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Preparation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4B309-FD67-4D24-AE2F-4BA07882CF16}"/>
              </a:ext>
            </a:extLst>
          </p:cNvPr>
          <p:cNvSpPr/>
          <p:nvPr/>
        </p:nvSpPr>
        <p:spPr>
          <a:xfrm>
            <a:off x="390526" y="1028700"/>
            <a:ext cx="1885950" cy="971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Input : X</a:t>
            </a:r>
          </a:p>
          <a:p>
            <a:r>
              <a:rPr lang="en-IN" dirty="0"/>
              <a:t>Output : 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D648A-0699-4AFA-BD14-AE4FD973AE5B}"/>
              </a:ext>
            </a:extLst>
          </p:cNvPr>
          <p:cNvSpPr txBox="1"/>
          <p:nvPr/>
        </p:nvSpPr>
        <p:spPr>
          <a:xfrm>
            <a:off x="2809875" y="914310"/>
            <a:ext cx="9229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machine learning is a type of machine learning that learns the relationship between input and output. The inputs are known as features or X variables and output is generally referred to as the target or y variable. The type of data which contains both the features, and the target is known as labeled data.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EC188-20AF-4E48-A7D9-66D107CD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88" y="2543013"/>
            <a:ext cx="7529212" cy="373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A1EED-34A9-4BB9-A988-C0DF5F8F1735}"/>
              </a:ext>
            </a:extLst>
          </p:cNvPr>
          <p:cNvSpPr txBox="1"/>
          <p:nvPr/>
        </p:nvSpPr>
        <p:spPr>
          <a:xfrm>
            <a:off x="466725" y="3905250"/>
            <a:ext cx="3581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Train Test Split :-</a:t>
            </a:r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 divides the data once into distinct training and test sets used for model evaluation.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04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C117D-D7EC-410B-803A-A7B26ACDE3F5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</a:rPr>
              <a:t>Machine Learning :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96CA9-BB26-45EC-8C06-B07D8F10C8DA}"/>
              </a:ext>
            </a:extLst>
          </p:cNvPr>
          <p:cNvSpPr txBox="1"/>
          <p:nvPr/>
        </p:nvSpPr>
        <p:spPr>
          <a:xfrm>
            <a:off x="257175" y="1200150"/>
            <a:ext cx="5705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is a supervised machine learning method where the model tries to predict the correct label of a given input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classification, the model is fully trained using the training data, and then it is evaluated on test data before being used to perform prediction on new unseen data.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81AA9-A1DD-44F4-93D5-A15CA5ADAF17}"/>
              </a:ext>
            </a:extLst>
          </p:cNvPr>
          <p:cNvSpPr txBox="1"/>
          <p:nvPr/>
        </p:nvSpPr>
        <p:spPr>
          <a:xfrm>
            <a:off x="257175" y="3626525"/>
            <a:ext cx="59245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Binary Classification:-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binary classification task, the goal is to classify the input data into two mutually exclusive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data in such a situation is labeled in a binary format: true and false; positive and negative; O and 1; spam and not spam, etc. depending on the problem being tackled.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loan approvals prediction is a binary classification problem.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BEDF4-3184-4033-91F6-53017809A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1072889"/>
            <a:ext cx="5705475" cy="2217612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sp>
        <p:nvSpPr>
          <p:cNvPr id="7" name="AutoShape 2" descr="Binary Classification - Naukri Code 360">
            <a:extLst>
              <a:ext uri="{FF2B5EF4-FFF2-40B4-BE49-F238E27FC236}">
                <a16:creationId xmlns:a16="http://schemas.microsoft.com/office/drawing/2014/main" id="{7217F7F6-8A50-4D2E-B09D-8EB92B9E7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3717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4" descr="Binary Classification - Naukri Code 360">
            <a:extLst>
              <a:ext uri="{FF2B5EF4-FFF2-40B4-BE49-F238E27FC236}">
                <a16:creationId xmlns:a16="http://schemas.microsoft.com/office/drawing/2014/main" id="{B13C03F9-4767-4BBC-952E-25060DCA1D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AC4443C2-78CF-403B-8385-22545F7F9E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C870D7-095A-41E7-9C5F-03EC370DD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3719899"/>
            <a:ext cx="5734051" cy="2528501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108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449841-A18C-46B8-91E0-FEAE72A663AF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</a:rPr>
              <a:t>Model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6C0B5-73EF-4857-A5F4-9310311A1944}"/>
              </a:ext>
            </a:extLst>
          </p:cNvPr>
          <p:cNvSpPr txBox="1"/>
          <p:nvPr/>
        </p:nvSpPr>
        <p:spPr>
          <a:xfrm>
            <a:off x="152399" y="1114425"/>
            <a:ext cx="5876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training model is a dataset that is used to train an ML algorithm.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the sample output data and the corresponding sets of input data that have an influence on the output.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model is used to run the input data through the algorithm to correlate the processed output against the sample output.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DDA82-956C-4595-BECF-BEBBFE462AAA}"/>
              </a:ext>
            </a:extLst>
          </p:cNvPr>
          <p:cNvSpPr txBox="1"/>
          <p:nvPr/>
        </p:nvSpPr>
        <p:spPr>
          <a:xfrm>
            <a:off x="152399" y="3886200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Models Used: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Package-Sci-Kit Learn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D12D0-E22F-43F9-AB6E-81359A2227D1}"/>
              </a:ext>
            </a:extLst>
          </p:cNvPr>
          <p:cNvSpPr txBox="1"/>
          <p:nvPr/>
        </p:nvSpPr>
        <p:spPr>
          <a:xfrm>
            <a:off x="228600" y="4295894"/>
            <a:ext cx="58007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 (SVM)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Decision Tree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Gradient Boosting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Random Search CV</a:t>
            </a:r>
            <a:endParaRPr lang="en-IN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146" name="Picture 2" descr="Model Training Components in Azure Machine Learning: An Overview | by  Joanne Jons | Let's Deploy Data. | Medium">
            <a:extLst>
              <a:ext uri="{FF2B5EF4-FFF2-40B4-BE49-F238E27FC236}">
                <a16:creationId xmlns:a16="http://schemas.microsoft.com/office/drawing/2014/main" id="{514BF622-009E-4922-A44A-16CB003F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810000"/>
            <a:ext cx="788670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ECCD1CE-B6EC-4815-8C3B-177631F36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952500"/>
            <a:ext cx="5753100" cy="2344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45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449841-A18C-46B8-91E0-FEAE72A663AF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Model Prediction and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94620-5025-41FA-A242-827E54894507}"/>
              </a:ext>
            </a:extLst>
          </p:cNvPr>
          <p:cNvSpPr txBox="1"/>
          <p:nvPr/>
        </p:nvSpPr>
        <p:spPr>
          <a:xfrm>
            <a:off x="285750" y="1190625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input variable gets a label marking a category. In other words, the classification technique is used to map the input data to one of the categorial output labels.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D1DB1-63AA-4B41-9DAE-8C28243AA808}"/>
              </a:ext>
            </a:extLst>
          </p:cNvPr>
          <p:cNvSpPr txBox="1"/>
          <p:nvPr/>
        </p:nvSpPr>
        <p:spPr>
          <a:xfrm>
            <a:off x="152400" y="3648075"/>
            <a:ext cx="581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9B0A0-F3FA-40ED-B165-73B717F4CE06}"/>
              </a:ext>
            </a:extLst>
          </p:cNvPr>
          <p:cNvSpPr txBox="1"/>
          <p:nvPr/>
        </p:nvSpPr>
        <p:spPr>
          <a:xfrm>
            <a:off x="280987" y="466725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performance of your classification model is crucial to ensure its accuracy and effectiveness.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What is Machine Learning Model Training? | Opinosis Analytics">
            <a:extLst>
              <a:ext uri="{FF2B5EF4-FFF2-40B4-BE49-F238E27FC236}">
                <a16:creationId xmlns:a16="http://schemas.microsoft.com/office/drawing/2014/main" id="{81C0EAAD-08C2-4BB9-8637-4820238E7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6"/>
          <a:stretch/>
        </p:blipFill>
        <p:spPr bwMode="auto">
          <a:xfrm>
            <a:off x="6343652" y="1785937"/>
            <a:ext cx="524827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72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449841-A18C-46B8-91E0-FEAE72A663AF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Building GUI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0EF13-CC73-40B6-B8BD-F56F71FF4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879336"/>
            <a:ext cx="5332261" cy="5807214"/>
          </a:xfrm>
          <a:prstGeom prst="rect">
            <a:avLst/>
          </a:prstGeom>
        </p:spPr>
      </p:pic>
      <p:pic>
        <p:nvPicPr>
          <p:cNvPr id="8194" name="Picture 2" descr="GitHub - Jaydeep9596/Loan-Status-Prediction: In this Notebook , We are  going to solve the Loan Approval Prediction.This is a Classification  problem in which we need to classify whether the loan will be approved">
            <a:extLst>
              <a:ext uri="{FF2B5EF4-FFF2-40B4-BE49-F238E27FC236}">
                <a16:creationId xmlns:a16="http://schemas.microsoft.com/office/drawing/2014/main" id="{4A3FBB3A-536C-4C8E-93D6-5EFE9996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3782942"/>
            <a:ext cx="4219575" cy="27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475E9D-C60D-4CAD-9DC7-2B2ECE06A0C3}"/>
              </a:ext>
            </a:extLst>
          </p:cNvPr>
          <p:cNvSpPr txBox="1"/>
          <p:nvPr/>
        </p:nvSpPr>
        <p:spPr>
          <a:xfrm>
            <a:off x="238125" y="879336"/>
            <a:ext cx="624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Saving the Model and Scaler.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Taking test Inputs.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Scaling the Inputs.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Passing the inputs to the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Getting the Output.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Displaying if Loan will be Approved or Rejected.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Building a GUI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7514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A6C69-86C3-4254-881C-85DFE352F781}"/>
              </a:ext>
            </a:extLst>
          </p:cNvPr>
          <p:cNvSpPr txBox="1"/>
          <p:nvPr/>
        </p:nvSpPr>
        <p:spPr>
          <a:xfrm>
            <a:off x="1143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GUI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AB8D3-16DC-49AC-A0CD-EBEF68DA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79337"/>
            <a:ext cx="3635055" cy="2663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0E754-3525-4FFC-99EF-2D0ACA6E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48075"/>
            <a:ext cx="3635055" cy="303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05319-00E8-41B0-9A08-21E40EF85A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r="2781"/>
          <a:stretch/>
        </p:blipFill>
        <p:spPr>
          <a:xfrm>
            <a:off x="4139451" y="879336"/>
            <a:ext cx="3766298" cy="2663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DD476-29D2-4CC5-80BA-12713CE5F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450" y="3648074"/>
            <a:ext cx="3766298" cy="3038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BDF3DA-4614-43E9-8D8D-060F278C9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93" y="2138361"/>
            <a:ext cx="3905407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A6C69-86C3-4254-881C-85DFE352F781}"/>
              </a:ext>
            </a:extLst>
          </p:cNvPr>
          <p:cNvSpPr txBox="1"/>
          <p:nvPr/>
        </p:nvSpPr>
        <p:spPr>
          <a:xfrm>
            <a:off x="1143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GUI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F5DDF-53DB-4254-BB8E-19B953335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79336"/>
            <a:ext cx="11963400" cy="58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6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A6C69-86C3-4254-881C-85DFE352F781}"/>
              </a:ext>
            </a:extLst>
          </p:cNvPr>
          <p:cNvSpPr txBox="1"/>
          <p:nvPr/>
        </p:nvSpPr>
        <p:spPr>
          <a:xfrm>
            <a:off x="1143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30A1E-2090-49BA-942B-312BA31B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93636"/>
            <a:ext cx="5334000" cy="265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DEA67-F0CE-45BB-8A09-A89B105D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879336"/>
            <a:ext cx="5505450" cy="2771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9EFFC-D5E2-4662-8FF9-8DA901AB5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6" y="3651112"/>
            <a:ext cx="5372100" cy="3035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83542-479A-4D63-B393-497A82AC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574" y="3651110"/>
            <a:ext cx="5505451" cy="30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70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A6C69-86C3-4254-881C-85DFE352F781}"/>
              </a:ext>
            </a:extLst>
          </p:cNvPr>
          <p:cNvSpPr txBox="1"/>
          <p:nvPr/>
        </p:nvSpPr>
        <p:spPr>
          <a:xfrm>
            <a:off x="1143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Conclusion:-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8E2A7-A4AD-4298-8A04-1E43FCFE9038}"/>
              </a:ext>
            </a:extLst>
          </p:cNvPr>
          <p:cNvSpPr txBox="1"/>
          <p:nvPr/>
        </p:nvSpPr>
        <p:spPr>
          <a:xfrm>
            <a:off x="247650" y="1095375"/>
            <a:ext cx="117919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project involved assessing the performance of different machine learning models on a dataset. To improve the model, more data can be collected.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models used were Decision Tree, Random Forest, Logistic Regression, and SVC.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Among the models examined, the Random Forest Classifier had the most accuracy in the project.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Based on current data, model can be built on 4-5 important features for future prospects.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UI based application can be used by the bank to predict if a loan application should be approved or not.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Optimal hyper parameters can be found to improve the model.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more data, Neural Networks can be used.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importance refers to techniques that assign a score to input features based on how useful they are at predicting a target variable.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5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F52FA-F397-4420-85CD-829C2C40C9C1}"/>
              </a:ext>
            </a:extLst>
          </p:cNvPr>
          <p:cNvSpPr txBox="1"/>
          <p:nvPr/>
        </p:nvSpPr>
        <p:spPr>
          <a:xfrm>
            <a:off x="152400" y="1039832"/>
            <a:ext cx="6286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Loan_ID : Unique Loan ID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Gender : Male/ Female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Married : Applicant married (Y/N)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Dependents : Number of dependents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Education : Applicant Education (Graduate/ Under Graduate)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Self_Employed : Self employed (Y/N)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 ApplicantIncome : Applicant income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 CoapplicantIncome : Coapplicant income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9. LoanAmount : Loan amount in thousands of dollars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 Loan_Amount_Term : Term of loan in months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11. Credit_History : Credit history meets guidelines yes or no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12. Property_Area : Urban/ Semi Urban/ Rural</a:t>
            </a:r>
          </a:p>
          <a:p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 Loan_Status : Loan approved (Y/N) this is the target variable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6B50A-744D-465E-93BF-755D3808C6C5}"/>
              </a:ext>
            </a:extLst>
          </p:cNvPr>
          <p:cNvSpPr txBox="1"/>
          <p:nvPr/>
        </p:nvSpPr>
        <p:spPr>
          <a:xfrm>
            <a:off x="152400" y="238125"/>
            <a:ext cx="465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Column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0144F-94B3-4570-8EA2-C3AA134FC2E8}"/>
              </a:ext>
            </a:extLst>
          </p:cNvPr>
          <p:cNvSpPr txBox="1"/>
          <p:nvPr/>
        </p:nvSpPr>
        <p:spPr>
          <a:xfrm>
            <a:off x="6362700" y="268902"/>
            <a:ext cx="5210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About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5E47A-CF45-4CF8-91BA-6660049F1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19" y="1382703"/>
            <a:ext cx="3448815" cy="2913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2A265-1556-4231-ADB3-99070891B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53" y="4358046"/>
            <a:ext cx="2156647" cy="224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BDF43A-1D17-4D66-BFFA-0D8CA02E9AEF}"/>
              </a:ext>
            </a:extLst>
          </p:cNvPr>
          <p:cNvSpPr txBox="1"/>
          <p:nvPr/>
        </p:nvSpPr>
        <p:spPr>
          <a:xfrm>
            <a:off x="10201275" y="2009775"/>
            <a:ext cx="1647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Consolas" panose="020B0609020204030204" pitchFamily="49" charset="0"/>
              </a:rPr>
              <a:t>data.info()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D7DDC4-A5E2-4850-9243-80724DD28F04}"/>
              </a:ext>
            </a:extLst>
          </p:cNvPr>
          <p:cNvCxnSpPr>
            <a:endCxn id="6" idx="3"/>
          </p:cNvCxnSpPr>
          <p:nvPr/>
        </p:nvCxnSpPr>
        <p:spPr>
          <a:xfrm flipH="1">
            <a:off x="9885334" y="2390775"/>
            <a:ext cx="687416" cy="4484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917596-EFF2-4DEF-BC0E-B55F7BCC7604}"/>
              </a:ext>
            </a:extLst>
          </p:cNvPr>
          <p:cNvSpPr txBox="1"/>
          <p:nvPr/>
        </p:nvSpPr>
        <p:spPr>
          <a:xfrm>
            <a:off x="7458075" y="5290631"/>
            <a:ext cx="1647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0" dirty="0">
                <a:effectLst/>
                <a:latin typeface="Consolas" panose="020B0609020204030204" pitchFamily="49" charset="0"/>
              </a:rPr>
              <a:t>data.dtypes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CDB9AF-5789-4368-B3B3-8E6FFE644D6F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9105900" y="5475297"/>
            <a:ext cx="777053" cy="66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23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rstanding Artificial Intelligence, Machine Learning, and Deep Learning  | AlphaGamma">
            <a:extLst>
              <a:ext uri="{FF2B5EF4-FFF2-40B4-BE49-F238E27FC236}">
                <a16:creationId xmlns:a16="http://schemas.microsoft.com/office/drawing/2014/main" id="{80B14A75-5F37-43B9-8DA3-80E1738D1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49" y="1847850"/>
            <a:ext cx="57054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11FD0-9126-4796-A371-7AFDB221CDD9}"/>
              </a:ext>
            </a:extLst>
          </p:cNvPr>
          <p:cNvSpPr txBox="1"/>
          <p:nvPr/>
        </p:nvSpPr>
        <p:spPr>
          <a:xfrm>
            <a:off x="333374" y="371475"/>
            <a:ext cx="5762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Workflow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ADD83-4433-4A4F-9EA6-C86B6887B9C0}"/>
              </a:ext>
            </a:extLst>
          </p:cNvPr>
          <p:cNvSpPr txBox="1"/>
          <p:nvPr/>
        </p:nvSpPr>
        <p:spPr>
          <a:xfrm>
            <a:off x="523875" y="1582340"/>
            <a:ext cx="5400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/>
              <a:t>Data Reading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Data Exploration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Data Visualization and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Data Preparation and Data Scaling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Train Test Split of Data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Model Training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Model Prediction and Accuracy Metrics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Building a GUI Application 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75428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8228B-EC50-4428-B0A9-44D0358A2DA9}"/>
              </a:ext>
            </a:extLst>
          </p:cNvPr>
          <p:cNvSpPr txBox="1"/>
          <p:nvPr/>
        </p:nvSpPr>
        <p:spPr>
          <a:xfrm>
            <a:off x="257175" y="123825"/>
            <a:ext cx="704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Read Data and Analyse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BB5E9-73E5-43F5-85FE-5D20E3DA4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1129517"/>
            <a:ext cx="4076700" cy="467120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DC5B50-68FC-49B4-8A5E-AF02BB5B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861170"/>
            <a:ext cx="7181849" cy="5207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652BE-ACCB-4660-93FA-455198AD2BCB}"/>
              </a:ext>
            </a:extLst>
          </p:cNvPr>
          <p:cNvSpPr txBox="1"/>
          <p:nvPr/>
        </p:nvSpPr>
        <p:spPr>
          <a:xfrm>
            <a:off x="5838824" y="62579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of Dataset Fields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435DD-A4CC-41F1-BE07-729D94CF035A}"/>
              </a:ext>
            </a:extLst>
          </p:cNvPr>
          <p:cNvSpPr txBox="1"/>
          <p:nvPr/>
        </p:nvSpPr>
        <p:spPr>
          <a:xfrm>
            <a:off x="809625" y="6069071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Info</a:t>
            </a:r>
          </a:p>
        </p:txBody>
      </p:sp>
    </p:spTree>
    <p:extLst>
      <p:ext uri="{BB962C8B-B14F-4D97-AF65-F5344CB8AC3E}">
        <p14:creationId xmlns:p14="http://schemas.microsoft.com/office/powerpoint/2010/main" val="366729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BBC94-0E42-4AAB-A202-E130B22E96C0}"/>
              </a:ext>
            </a:extLst>
          </p:cNvPr>
          <p:cNvSpPr txBox="1"/>
          <p:nvPr/>
        </p:nvSpPr>
        <p:spPr>
          <a:xfrm>
            <a:off x="257175" y="123825"/>
            <a:ext cx="1125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Exploration and Correction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97E0F-7DCE-4A10-96D8-E594F194D7FB}"/>
              </a:ext>
            </a:extLst>
          </p:cNvPr>
          <p:cNvSpPr txBox="1"/>
          <p:nvPr/>
        </p:nvSpPr>
        <p:spPr>
          <a:xfrm>
            <a:off x="257175" y="1562100"/>
            <a:ext cx="57054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Important Steps:- </a:t>
            </a:r>
          </a:p>
          <a:p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Checking Data Types of columns.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Checking for null values.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Correlation among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Getting descriptive statistics of the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Removing some negative values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C7299-B2A3-4654-96E1-33A4459D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020889"/>
            <a:ext cx="6210300" cy="480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7F121-90B3-425E-8B1E-A76360A7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52500"/>
            <a:ext cx="5353050" cy="247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B9FD13-0E1B-4BD9-ACCF-DDAD5047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879336"/>
            <a:ext cx="5476875" cy="2816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DA0F3-E632-4C58-BACA-E638863F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695700"/>
            <a:ext cx="5457825" cy="2990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380C6-6603-4EF2-8E8C-8F6B98BBF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51" y="3695700"/>
            <a:ext cx="6305549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6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84078-8D60-4DB3-A649-4E94B4C0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33500"/>
            <a:ext cx="5581650" cy="535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82F75-57EA-464A-BF20-8B3A3D874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33500"/>
            <a:ext cx="60483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3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612F5-B011-442B-8EC0-6DB597A2B892}"/>
              </a:ext>
            </a:extLst>
          </p:cNvPr>
          <p:cNvSpPr txBox="1"/>
          <p:nvPr/>
        </p:nvSpPr>
        <p:spPr>
          <a:xfrm>
            <a:off x="152400" y="171450"/>
            <a:ext cx="1068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Data Analysis: Plotting and Charting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D9EDE-E91B-4232-BBAF-B49742A0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79336"/>
            <a:ext cx="11801475" cy="58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1263</Words>
  <Application>Microsoft Office PowerPoint</Application>
  <PresentationFormat>Widescreen</PresentationFormat>
  <Paragraphs>135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Cascadia Code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 KUMAR</dc:creator>
  <cp:lastModifiedBy>ARYAN KUMAR</cp:lastModifiedBy>
  <cp:revision>22</cp:revision>
  <dcterms:created xsi:type="dcterms:W3CDTF">2024-08-26T16:06:47Z</dcterms:created>
  <dcterms:modified xsi:type="dcterms:W3CDTF">2024-08-26T21:05:17Z</dcterms:modified>
</cp:coreProperties>
</file>